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80" r:id="rId5"/>
    <p:sldId id="261" r:id="rId6"/>
    <p:sldId id="281" r:id="rId7"/>
    <p:sldId id="270" r:id="rId8"/>
    <p:sldId id="266" r:id="rId9"/>
    <p:sldId id="265" r:id="rId10"/>
    <p:sldId id="263" r:id="rId11"/>
    <p:sldId id="269" r:id="rId12"/>
    <p:sldId id="260" r:id="rId13"/>
  </p:sldIdLst>
  <p:sldSz cx="6659245" cy="93599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0" userDrawn="1">
          <p15:clr>
            <a:srgbClr val="A4A3A4"/>
          </p15:clr>
        </p15:guide>
        <p15:guide id="2" pos="2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F6CC7"/>
    <a:srgbClr val="2E4AF2"/>
    <a:srgbClr val="344EEC"/>
    <a:srgbClr val="3034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3138" y="-156"/>
      </p:cViewPr>
      <p:guideLst>
        <p:guide orient="horz" pos="2950"/>
        <p:guide pos="2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34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2500" y="1531834"/>
            <a:ext cx="4995000" cy="3258667"/>
          </a:xfrm>
        </p:spPr>
        <p:txBody>
          <a:bodyPr anchor="b"/>
          <a:lstStyle>
            <a:lvl1pPr algn="ctr">
              <a:defRPr sz="437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2500" y="4916167"/>
            <a:ext cx="4995000" cy="2259833"/>
          </a:xfrm>
        </p:spPr>
        <p:txBody>
          <a:bodyPr/>
          <a:lstStyle>
            <a:lvl1pPr marL="0" indent="0" algn="ctr">
              <a:buNone/>
              <a:defRPr sz="1750"/>
            </a:lvl1pPr>
            <a:lvl2pPr marL="332740" indent="0" algn="ctr">
              <a:buNone/>
              <a:defRPr sz="1455"/>
            </a:lvl2pPr>
            <a:lvl3pPr marL="666115" indent="0" algn="ctr">
              <a:buNone/>
              <a:defRPr sz="1310"/>
            </a:lvl3pPr>
            <a:lvl4pPr marL="998855" indent="0" algn="ctr">
              <a:buNone/>
              <a:defRPr sz="1165"/>
            </a:lvl4pPr>
            <a:lvl5pPr marL="1332230" indent="0" algn="ctr">
              <a:buNone/>
              <a:defRPr sz="1165"/>
            </a:lvl5pPr>
            <a:lvl6pPr marL="1664970" indent="0" algn="ctr">
              <a:buNone/>
              <a:defRPr sz="1165"/>
            </a:lvl6pPr>
            <a:lvl7pPr marL="1997710" indent="0" algn="ctr">
              <a:buNone/>
              <a:defRPr sz="1165"/>
            </a:lvl7pPr>
            <a:lvl8pPr marL="2331085" indent="0" algn="ctr">
              <a:buNone/>
              <a:defRPr sz="1165"/>
            </a:lvl8pPr>
            <a:lvl9pPr marL="2663825" indent="0" algn="ctr">
              <a:buNone/>
              <a:defRPr sz="116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4406" y="2333501"/>
            <a:ext cx="5744250" cy="3893499"/>
          </a:xfrm>
        </p:spPr>
        <p:txBody>
          <a:bodyPr anchor="b"/>
          <a:lstStyle>
            <a:lvl1pPr>
              <a:defRPr sz="437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4406" y="6263834"/>
            <a:ext cx="5744250" cy="2047499"/>
          </a:xfrm>
        </p:spPr>
        <p:txBody>
          <a:bodyPr/>
          <a:lstStyle>
            <a:lvl1pPr marL="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1pPr>
            <a:lvl2pPr marL="332740" indent="0">
              <a:buNone/>
              <a:defRPr sz="1455">
                <a:solidFill>
                  <a:schemeClr val="tx1">
                    <a:tint val="75000"/>
                  </a:schemeClr>
                </a:solidFill>
              </a:defRPr>
            </a:lvl2pPr>
            <a:lvl3pPr marL="666115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3pPr>
            <a:lvl4pPr marL="99885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4pPr>
            <a:lvl5pPr marL="1332230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5pPr>
            <a:lvl6pPr marL="1664970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6pPr>
            <a:lvl7pPr marL="1997710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7pPr>
            <a:lvl8pPr marL="233108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8pPr>
            <a:lvl9pPr marL="266382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875" y="2491667"/>
            <a:ext cx="2830500" cy="59388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371625" y="2491667"/>
            <a:ext cx="2830500" cy="59388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8742" y="498333"/>
            <a:ext cx="5744250" cy="18091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8742" y="2294501"/>
            <a:ext cx="2817492" cy="1124499"/>
          </a:xfrm>
        </p:spPr>
        <p:txBody>
          <a:bodyPr anchor="b"/>
          <a:lstStyle>
            <a:lvl1pPr marL="0" indent="0">
              <a:buNone/>
              <a:defRPr sz="1750" b="1"/>
            </a:lvl1pPr>
            <a:lvl2pPr marL="332740" indent="0">
              <a:buNone/>
              <a:defRPr sz="1455" b="1"/>
            </a:lvl2pPr>
            <a:lvl3pPr marL="666115" indent="0">
              <a:buNone/>
              <a:defRPr sz="1310" b="1"/>
            </a:lvl3pPr>
            <a:lvl4pPr marL="998855" indent="0">
              <a:buNone/>
              <a:defRPr sz="1165" b="1"/>
            </a:lvl4pPr>
            <a:lvl5pPr marL="1332230" indent="0">
              <a:buNone/>
              <a:defRPr sz="1165" b="1"/>
            </a:lvl5pPr>
            <a:lvl6pPr marL="1664970" indent="0">
              <a:buNone/>
              <a:defRPr sz="1165" b="1"/>
            </a:lvl6pPr>
            <a:lvl7pPr marL="1997710" indent="0">
              <a:buNone/>
              <a:defRPr sz="1165" b="1"/>
            </a:lvl7pPr>
            <a:lvl8pPr marL="2331085" indent="0">
              <a:buNone/>
              <a:defRPr sz="1165" b="1"/>
            </a:lvl8pPr>
            <a:lvl9pPr marL="2663825" indent="0">
              <a:buNone/>
              <a:defRPr sz="116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742" y="3419000"/>
            <a:ext cx="2817492" cy="50288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371625" y="2294501"/>
            <a:ext cx="2831367" cy="1124499"/>
          </a:xfrm>
        </p:spPr>
        <p:txBody>
          <a:bodyPr anchor="b"/>
          <a:lstStyle>
            <a:lvl1pPr marL="0" indent="0">
              <a:buNone/>
              <a:defRPr sz="1750" b="1"/>
            </a:lvl1pPr>
            <a:lvl2pPr marL="332740" indent="0">
              <a:buNone/>
              <a:defRPr sz="1455" b="1"/>
            </a:lvl2pPr>
            <a:lvl3pPr marL="666115" indent="0">
              <a:buNone/>
              <a:defRPr sz="1310" b="1"/>
            </a:lvl3pPr>
            <a:lvl4pPr marL="998855" indent="0">
              <a:buNone/>
              <a:defRPr sz="1165" b="1"/>
            </a:lvl4pPr>
            <a:lvl5pPr marL="1332230" indent="0">
              <a:buNone/>
              <a:defRPr sz="1165" b="1"/>
            </a:lvl5pPr>
            <a:lvl6pPr marL="1664970" indent="0">
              <a:buNone/>
              <a:defRPr sz="1165" b="1"/>
            </a:lvl6pPr>
            <a:lvl7pPr marL="1997710" indent="0">
              <a:buNone/>
              <a:defRPr sz="1165" b="1"/>
            </a:lvl7pPr>
            <a:lvl8pPr marL="2331085" indent="0">
              <a:buNone/>
              <a:defRPr sz="1165" b="1"/>
            </a:lvl8pPr>
            <a:lvl9pPr marL="2663825" indent="0">
              <a:buNone/>
              <a:defRPr sz="116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371625" y="3419000"/>
            <a:ext cx="2831367" cy="50288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8742" y="624000"/>
            <a:ext cx="2148023" cy="2184000"/>
          </a:xfrm>
        </p:spPr>
        <p:txBody>
          <a:bodyPr anchor="b"/>
          <a:lstStyle>
            <a:lvl1pPr>
              <a:defRPr sz="2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31367" y="1347667"/>
            <a:ext cx="3371625" cy="6651667"/>
          </a:xfrm>
        </p:spPr>
        <p:txBody>
          <a:bodyPr/>
          <a:lstStyle>
            <a:lvl1pPr>
              <a:defRPr sz="2330"/>
            </a:lvl1pPr>
            <a:lvl2pPr>
              <a:defRPr sz="2040"/>
            </a:lvl2pPr>
            <a:lvl3pPr>
              <a:defRPr sz="1750"/>
            </a:lvl3pPr>
            <a:lvl4pPr>
              <a:defRPr sz="1455"/>
            </a:lvl4pPr>
            <a:lvl5pPr>
              <a:defRPr sz="1455"/>
            </a:lvl5pPr>
            <a:lvl6pPr>
              <a:defRPr sz="1455"/>
            </a:lvl6pPr>
            <a:lvl7pPr>
              <a:defRPr sz="1455"/>
            </a:lvl7pPr>
            <a:lvl8pPr>
              <a:defRPr sz="1455"/>
            </a:lvl8pPr>
            <a:lvl9pPr>
              <a:defRPr sz="145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8742" y="2808000"/>
            <a:ext cx="2148023" cy="5202167"/>
          </a:xfrm>
        </p:spPr>
        <p:txBody>
          <a:bodyPr/>
          <a:lstStyle>
            <a:lvl1pPr marL="0" indent="0">
              <a:buNone/>
              <a:defRPr sz="1165"/>
            </a:lvl1pPr>
            <a:lvl2pPr marL="332740" indent="0">
              <a:buNone/>
              <a:defRPr sz="1020"/>
            </a:lvl2pPr>
            <a:lvl3pPr marL="666115" indent="0">
              <a:buNone/>
              <a:defRPr sz="875"/>
            </a:lvl3pPr>
            <a:lvl4pPr marL="998855" indent="0">
              <a:buNone/>
              <a:defRPr sz="730"/>
            </a:lvl4pPr>
            <a:lvl5pPr marL="1332230" indent="0">
              <a:buNone/>
              <a:defRPr sz="730"/>
            </a:lvl5pPr>
            <a:lvl6pPr marL="1664970" indent="0">
              <a:buNone/>
              <a:defRPr sz="730"/>
            </a:lvl6pPr>
            <a:lvl7pPr marL="1997710" indent="0">
              <a:buNone/>
              <a:defRPr sz="730"/>
            </a:lvl7pPr>
            <a:lvl8pPr marL="2331085" indent="0">
              <a:buNone/>
              <a:defRPr sz="730"/>
            </a:lvl8pPr>
            <a:lvl9pPr marL="2663825" indent="0">
              <a:buNone/>
              <a:defRPr sz="7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8742" y="624000"/>
            <a:ext cx="2148023" cy="2184000"/>
          </a:xfrm>
        </p:spPr>
        <p:txBody>
          <a:bodyPr anchor="b"/>
          <a:lstStyle>
            <a:lvl1pPr>
              <a:defRPr sz="2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831367" y="1347667"/>
            <a:ext cx="3371625" cy="6651667"/>
          </a:xfrm>
        </p:spPr>
        <p:txBody>
          <a:bodyPr/>
          <a:lstStyle>
            <a:lvl1pPr marL="0" indent="0">
              <a:buNone/>
              <a:defRPr sz="2330"/>
            </a:lvl1pPr>
            <a:lvl2pPr marL="332740" indent="0">
              <a:buNone/>
              <a:defRPr sz="2040"/>
            </a:lvl2pPr>
            <a:lvl3pPr marL="666115" indent="0">
              <a:buNone/>
              <a:defRPr sz="1750"/>
            </a:lvl3pPr>
            <a:lvl4pPr marL="998855" indent="0">
              <a:buNone/>
              <a:defRPr sz="1455"/>
            </a:lvl4pPr>
            <a:lvl5pPr marL="1332230" indent="0">
              <a:buNone/>
              <a:defRPr sz="1455"/>
            </a:lvl5pPr>
            <a:lvl6pPr marL="1664970" indent="0">
              <a:buNone/>
              <a:defRPr sz="1455"/>
            </a:lvl6pPr>
            <a:lvl7pPr marL="1997710" indent="0">
              <a:buNone/>
              <a:defRPr sz="1455"/>
            </a:lvl7pPr>
            <a:lvl8pPr marL="2331085" indent="0">
              <a:buNone/>
              <a:defRPr sz="1455"/>
            </a:lvl8pPr>
            <a:lvl9pPr marL="2663825" indent="0">
              <a:buNone/>
              <a:defRPr sz="145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8742" y="2808000"/>
            <a:ext cx="2148023" cy="5202167"/>
          </a:xfrm>
        </p:spPr>
        <p:txBody>
          <a:bodyPr/>
          <a:lstStyle>
            <a:lvl1pPr marL="0" indent="0">
              <a:buNone/>
              <a:defRPr sz="1165"/>
            </a:lvl1pPr>
            <a:lvl2pPr marL="332740" indent="0">
              <a:buNone/>
              <a:defRPr sz="1020"/>
            </a:lvl2pPr>
            <a:lvl3pPr marL="666115" indent="0">
              <a:buNone/>
              <a:defRPr sz="875"/>
            </a:lvl3pPr>
            <a:lvl4pPr marL="998855" indent="0">
              <a:buNone/>
              <a:defRPr sz="730"/>
            </a:lvl4pPr>
            <a:lvl5pPr marL="1332230" indent="0">
              <a:buNone/>
              <a:defRPr sz="730"/>
            </a:lvl5pPr>
            <a:lvl6pPr marL="1664970" indent="0">
              <a:buNone/>
              <a:defRPr sz="730"/>
            </a:lvl6pPr>
            <a:lvl7pPr marL="1997710" indent="0">
              <a:buNone/>
              <a:defRPr sz="730"/>
            </a:lvl7pPr>
            <a:lvl8pPr marL="2331085" indent="0">
              <a:buNone/>
              <a:defRPr sz="730"/>
            </a:lvl8pPr>
            <a:lvl9pPr marL="2663825" indent="0">
              <a:buNone/>
              <a:defRPr sz="7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766062" y="498333"/>
            <a:ext cx="1436062" cy="79321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875" y="498333"/>
            <a:ext cx="4224937" cy="793216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875" y="498333"/>
            <a:ext cx="5744250" cy="1809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875" y="2491667"/>
            <a:ext cx="5744250" cy="5938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875" y="8675333"/>
            <a:ext cx="1498500" cy="498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06125" y="8675333"/>
            <a:ext cx="2247750" cy="498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703625" y="8675333"/>
            <a:ext cx="1498500" cy="498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66115" rtl="0" eaLnBrk="1" latinLnBrk="0" hangingPunct="1">
        <a:lnSpc>
          <a:spcPct val="90000"/>
        </a:lnSpc>
        <a:spcBef>
          <a:spcPct val="0"/>
        </a:spcBef>
        <a:buNone/>
        <a:defRPr sz="32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6370" indent="-166370" algn="l" defTabSz="666115" rtl="0" eaLnBrk="1" latinLnBrk="0" hangingPunct="1">
        <a:lnSpc>
          <a:spcPct val="90000"/>
        </a:lnSpc>
        <a:spcBef>
          <a:spcPct val="14600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49974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83248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3pPr>
      <a:lvl4pPr marL="116522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4pPr>
      <a:lvl5pPr marL="1498600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5pPr>
      <a:lvl6pPr marL="1831340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6pPr>
      <a:lvl7pPr marL="216471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7pPr>
      <a:lvl8pPr marL="249745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8pPr>
      <a:lvl9pPr marL="2830195" indent="-166370" algn="l" defTabSz="666115" rtl="0" eaLnBrk="1" latinLnBrk="0" hangingPunct="1">
        <a:lnSpc>
          <a:spcPct val="90000"/>
        </a:lnSpc>
        <a:spcBef>
          <a:spcPct val="73000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1pPr>
      <a:lvl2pPr marL="332740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2pPr>
      <a:lvl3pPr marL="666115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3pPr>
      <a:lvl4pPr marL="998855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4pPr>
      <a:lvl5pPr marL="1332230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5pPr>
      <a:lvl6pPr marL="1664970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6pPr>
      <a:lvl7pPr marL="1997710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7pPr>
      <a:lvl8pPr marL="2331085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8pPr>
      <a:lvl9pPr marL="2663825" algn="l" defTabSz="666115" rtl="0" eaLnBrk="1" latinLnBrk="0" hangingPunct="1">
        <a:defRPr sz="13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tags" Target="../tags/tag2.xml"/><Relationship Id="rId3" Type="http://schemas.openxmlformats.org/officeDocument/2006/relationships/image" Target="../media/image5.png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8.png"/><Relationship Id="rId10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4" Type="http://schemas.openxmlformats.org/officeDocument/2006/relationships/image" Target="../media/image12.png"/><Relationship Id="rId3" Type="http://schemas.openxmlformats.org/officeDocument/2006/relationships/tags" Target="../tags/tag14.xml"/><Relationship Id="rId2" Type="http://schemas.openxmlformats.org/officeDocument/2006/relationships/image" Target="../media/image11.png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image" Target="../media/image14.pn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image" Target="../media/image15.png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image" Target="../media/image16.png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C:\Users\Administrator\Desktop\封面-03.jpg封面-03"/>
          <p:cNvPicPr>
            <a:picLocks noChangeAspect="1"/>
          </p:cNvPicPr>
          <p:nvPr/>
        </p:nvPicPr>
        <p:blipFill>
          <a:blip r:embed="rId1"/>
          <a:srcRect t="-167" b="29131"/>
          <a:stretch>
            <a:fillRect/>
          </a:stretch>
        </p:blipFill>
        <p:spPr>
          <a:xfrm>
            <a:off x="0" y="-151130"/>
            <a:ext cx="6659245" cy="64325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7820" y="7174230"/>
            <a:ext cx="3441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激光摆动焊接头说明书</a:t>
            </a:r>
            <a:endParaRPr lang="zh-CN" altLang="en-US" sz="2000" b="1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7819" y="6686550"/>
            <a:ext cx="3309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rPr>
              <a:t>WOBⅡ2000C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 descr="D:/03-鹏鼎产品资料汇总/摆动焊接头/WOBⅡ2000C产品图.pngWOBⅡ2000C产品图"/>
          <p:cNvPicPr>
            <a:picLocks noChangeAspect="1"/>
          </p:cNvPicPr>
          <p:nvPr/>
        </p:nvPicPr>
        <p:blipFill>
          <a:blip r:embed="rId2"/>
          <a:srcRect l="26370" t="10960" r="39578" b="5148"/>
          <a:stretch>
            <a:fillRect/>
          </a:stretch>
        </p:blipFill>
        <p:spPr>
          <a:xfrm>
            <a:off x="3230245" y="1621790"/>
            <a:ext cx="3098800" cy="5395595"/>
          </a:xfrm>
          <a:prstGeom prst="rect">
            <a:avLst/>
          </a:prstGeom>
        </p:spPr>
      </p:pic>
      <p:pic>
        <p:nvPicPr>
          <p:cNvPr id="5" name="图片 4" descr="logo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8417560"/>
            <a:ext cx="1576070" cy="40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1"/>
          <a:srcRect r="2955"/>
          <a:stretch>
            <a:fillRect/>
          </a:stretch>
        </p:blipFill>
        <p:spPr>
          <a:xfrm>
            <a:off x="0" y="0"/>
            <a:ext cx="6659245" cy="93776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96415" y="1054735"/>
            <a:ext cx="33274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安全注意事项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214755" y="2160270"/>
            <a:ext cx="4219575" cy="6040755"/>
            <a:chOff x="1913" y="3402"/>
            <a:chExt cx="6645" cy="9513"/>
          </a:xfrm>
        </p:grpSpPr>
        <p:pic>
          <p:nvPicPr>
            <p:cNvPr id="23" name="图片 2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049" y="3402"/>
              <a:ext cx="2310" cy="2909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071" y="3402"/>
              <a:ext cx="2180" cy="291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>
              <p:custDataLst>
                <p:tags r:id="rId6"/>
              </p:custDataLst>
            </p:nvPr>
          </p:nvSpPr>
          <p:spPr>
            <a:xfrm>
              <a:off x="2085" y="6483"/>
              <a:ext cx="2311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请勿直视激光！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7"/>
              </p:custDataLst>
            </p:nvPr>
          </p:nvSpPr>
          <p:spPr>
            <a:xfrm>
              <a:off x="1913" y="11245"/>
              <a:ext cx="2634" cy="16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运动时请不要将身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体任何部分与激光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头接触!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t="1236"/>
            <a:stretch>
              <a:fillRect/>
            </a:stretch>
          </p:blipFill>
          <p:spPr>
            <a:xfrm>
              <a:off x="6071" y="7926"/>
              <a:ext cx="2351" cy="3284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2049" y="7881"/>
              <a:ext cx="2351" cy="3329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>
              <p:custDataLst>
                <p:tags r:id="rId12"/>
              </p:custDataLst>
            </p:nvPr>
          </p:nvSpPr>
          <p:spPr>
            <a:xfrm>
              <a:off x="5924" y="11214"/>
              <a:ext cx="2634" cy="11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激光头为精密产品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请勿撞击！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3"/>
              </p:custDataLst>
            </p:nvPr>
          </p:nvSpPr>
          <p:spPr>
            <a:xfrm>
              <a:off x="6071" y="6336"/>
              <a:ext cx="2311" cy="11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注意高温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当心烫伤</a:t>
              </a:r>
              <a:endParaRPr lang="zh-CN" altLang="en-US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 flipV="1">
            <a:off x="440690" y="951865"/>
            <a:ext cx="5518150" cy="63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40690" y="602615"/>
            <a:ext cx="180149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6990" rIns="90170" bIns="46990"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产品特点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endParaRPr lang="en-US" alt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46405" y="4147820"/>
            <a:ext cx="180149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90170"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技术参数</a:t>
            </a:r>
            <a:r>
              <a:rPr lang="en-US" altLang="zh-CN" sz="1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46405" y="1065530"/>
            <a:ext cx="5611495" cy="2809557"/>
            <a:chOff x="845" y="1858"/>
            <a:chExt cx="8837" cy="4424"/>
          </a:xfrm>
        </p:grpSpPr>
        <p:sp>
          <p:nvSpPr>
            <p:cNvPr id="12" name="文本框 11"/>
            <p:cNvSpPr txBox="1"/>
            <p:nvPr/>
          </p:nvSpPr>
          <p:spPr>
            <a:xfrm>
              <a:off x="850" y="1858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1</a:t>
              </a:r>
              <a:endParaRPr lang="en-US" altLang="zh-CN" sz="240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50" y="2602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2</a:t>
              </a:r>
              <a:endParaRPr lang="en-US" altLang="zh-CN" sz="240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50" y="3356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3</a:t>
              </a:r>
              <a:endParaRPr lang="en-US" altLang="zh-CN" sz="240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84" y="1999"/>
              <a:ext cx="731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高速，在 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3m/s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的情况下 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1mm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圆变形量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&lt;2%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黑体" panose="02010609060101010101" charset="-122"/>
                  <a:sym typeface="+mn-ea"/>
                </a:rPr>
                <a:t>。</a:t>
              </a:r>
              <a:endParaRPr lang="zh-CN" sz="1400" dirty="0">
                <a:solidFill>
                  <a:schemeClr val="tx1">
                    <a:lumMod val="95000"/>
                    <a:lumOff val="5000"/>
                  </a:schemeClr>
                </a:solidFill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84" y="2667"/>
              <a:ext cx="7653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强抗干扰，数字接口，信号线可用长度达 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20m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584" y="3307"/>
              <a:ext cx="765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多种图形调用，包括正、余弦，无穷大，一字等图形可调用。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可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调用多达 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16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种图形。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50" y="4099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4</a:t>
              </a:r>
              <a:endParaRPr lang="en-US" altLang="zh-CN" sz="2400" dirty="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84" y="4210"/>
              <a:ext cx="794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轻重量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，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2.9Kg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的总重量，大大降低系统总成本。</a:t>
              </a:r>
              <a:endParaRPr 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45" y="4823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5</a:t>
              </a:r>
              <a:endParaRPr lang="en-US" altLang="zh-CN" sz="2400" dirty="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76" y="4934"/>
              <a:ext cx="794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智能，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LED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多达 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7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种状态指示，实时提供系统状态信息。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8" y="5557"/>
              <a:ext cx="155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u="sng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0</a:t>
              </a:r>
              <a:r>
                <a:rPr lang="en-US" altLang="zh-CN" sz="2400" dirty="0">
                  <a:solidFill>
                    <a:schemeClr val="bg2">
                      <a:lumMod val="90000"/>
                    </a:schemeClr>
                  </a:solidFill>
                  <a:latin typeface="DFPOP1-W9" panose="02010609010101010101" charset="-128"/>
                  <a:ea typeface="DFPOP1-W9" panose="02010609010101010101" charset="-128"/>
                </a:rPr>
                <a:t>6</a:t>
              </a:r>
              <a:endParaRPr lang="en-US" altLang="zh-CN" sz="2400" dirty="0">
                <a:solidFill>
                  <a:schemeClr val="bg2">
                    <a:lumMod val="90000"/>
                  </a:schemeClr>
                </a:solidFill>
                <a:latin typeface="DFPOP1-W9" panose="02010609010101010101" charset="-128"/>
                <a:ea typeface="DFPOP1-W9" panose="02010609010101010101" charset="-128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84" y="5677"/>
              <a:ext cx="8098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安全，和控制卡、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PLC 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可实现闭环控制，使系统更安全、稳定。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aphicFrame>
        <p:nvGraphicFramePr>
          <p:cNvPr id="24" name="表格 23"/>
          <p:cNvGraphicFramePr/>
          <p:nvPr>
            <p:custDataLst>
              <p:tags r:id="rId1"/>
            </p:custDataLst>
          </p:nvPr>
        </p:nvGraphicFramePr>
        <p:xfrm>
          <a:off x="454660" y="4632325"/>
          <a:ext cx="5498465" cy="4044315"/>
        </p:xfrm>
        <a:graphic>
          <a:graphicData uri="http://schemas.openxmlformats.org/drawingml/2006/table">
            <a:tbl>
              <a:tblPr/>
              <a:tblGrid>
                <a:gridCol w="1182370"/>
                <a:gridCol w="1496060"/>
                <a:gridCol w="2820035"/>
              </a:tblGrid>
              <a:tr h="38544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3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技术特征</a:t>
                      </a:r>
                      <a:endParaRPr lang="zh-CN" altLang="en-US" sz="13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3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WOBⅡ2000C</a:t>
                      </a:r>
                      <a:endParaRPr lang="en-US" altLang="en-US" sz="13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激光器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功率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≤2000W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5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接口类型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QBH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冷却方式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水冷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光学结构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准直焦矩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100、125mm</a:t>
                      </a:r>
                      <a:endParaRPr lang="zh-CN" altLang="en-US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有效通光孔径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15mm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5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聚焦焦矩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200、250mm</a:t>
                      </a:r>
                      <a:endParaRPr lang="zh-CN" altLang="en-US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焊接工艺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焊接轨迹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圆形、螺旋形、矩形、正弦形、8轨迹等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焊接范围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X:0-5mm,Y:0-5mm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可调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轨迹缩小至设定值</a:t>
                      </a:r>
                      <a:endParaRPr lang="zh-CN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0.9倍是频率</a:t>
                      </a:r>
                      <a:endParaRPr lang="zh-CN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6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00HZ（Φ1mm圆）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、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450Hz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（Φ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mm圆）</a:t>
                      </a:r>
                      <a:endParaRPr lang="zh-CN" sz="100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35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0HZ（Φ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3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mm圆）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、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32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0Hz（Φ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4</a:t>
                      </a:r>
                      <a:r>
                        <a:rPr lang="zh-CN"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mm圆）</a:t>
                      </a:r>
                      <a:endParaRPr lang="zh-CN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能量调整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实时曲线调整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辅助功能</a:t>
                      </a:r>
                      <a:endParaRPr lang="zh-CN" altLang="en-US" sz="12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同轴监视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防屏闪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保护气体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同轴、旁轴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178">
                <a:tc rowSpan="2">
                  <a:txBody>
                    <a:bodyPr/>
                    <a:lstStyle/>
                    <a:p>
                      <a:pPr marL="0" marR="0" indent="0" algn="ctr" defTabSz="6661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其它</a:t>
                      </a:r>
                      <a:endParaRPr lang="zh-CN" altLang="en-US" sz="1200" b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供电电源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±15V   3A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冷却水接口</a:t>
                      </a:r>
                      <a:endParaRPr lang="en-US" altLang="en-US" sz="10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661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l-GR" altLang="zh-CN" sz="1000" b="0" kern="1200" dirty="0" smtClean="0"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φ</a:t>
                      </a:r>
                      <a:r>
                        <a:rPr lang="en-US" altLang="zh-CN" sz="1000" b="0" kern="1200" dirty="0" smtClean="0">
                          <a:solidFill>
                            <a:srgbClr val="000000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6</a:t>
                      </a:r>
                      <a:endParaRPr lang="el-GR" altLang="zh-CN" sz="1000" b="0" kern="1200" dirty="0" smtClean="0"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1</a:t>
            </a:r>
            <a:endParaRPr lang="en-US" altLang="zh-CN" sz="120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 flipV="1">
            <a:off x="446405" y="4491355"/>
            <a:ext cx="5518150" cy="63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41655" y="90614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41655" y="561340"/>
            <a:ext cx="185737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altLang="zh-CN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3.WOB</a:t>
            </a:r>
            <a:r>
              <a:rPr lang="zh-CN" altLang="en-US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头安装尺寸</a:t>
            </a:r>
            <a:r>
              <a:rPr lang="en-US" altLang="zh-CN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1655" y="557085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70202" y="5228780"/>
            <a:ext cx="184975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altLang="zh-CN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4.WOB</a:t>
            </a:r>
            <a:r>
              <a:rPr lang="zh-CN" altLang="en-US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卡安装尺寸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sp>
        <p:nvSpPr>
          <p:cNvPr id="2" name="椭圆 1"/>
          <p:cNvSpPr/>
          <p:nvPr>
            <p:custDataLst>
              <p:tags r:id="rId1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2</a:t>
            </a:r>
            <a:endParaRPr lang="en-US" altLang="zh-CN" sz="120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2" y="1054100"/>
            <a:ext cx="5855340" cy="414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" y="5607875"/>
            <a:ext cx="4768850" cy="362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41655" y="90614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41655" y="561340"/>
            <a:ext cx="185737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altLang="zh-CN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</a:t>
            </a:r>
            <a:r>
              <a:rPr lang="zh-CN" altLang="en-US" sz="14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电气连接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1655" y="606234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1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3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6257" y="906145"/>
            <a:ext cx="3327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</a:rPr>
              <a:t>5.1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1200" dirty="0" smtClean="0">
                <a:latin typeface="黑体" panose="02010609060101010101" charset="-122"/>
                <a:ea typeface="黑体" panose="02010609060101010101" charset="-122"/>
              </a:rPr>
              <a:t>电源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接口（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J1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3PIN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接线端子）</a:t>
            </a:r>
            <a:endParaRPr lang="zh-CN" altLang="en-US" sz="1200" dirty="0">
              <a:effectLst/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56257" y="1178149"/>
          <a:ext cx="5631893" cy="1033422"/>
        </p:xfrm>
        <a:graphic>
          <a:graphicData uri="http://schemas.openxmlformats.org/drawingml/2006/table">
            <a:tbl>
              <a:tblPr/>
              <a:tblGrid>
                <a:gridCol w="546506"/>
                <a:gridCol w="1140952"/>
                <a:gridCol w="517743"/>
                <a:gridCol w="977959"/>
                <a:gridCol w="891669"/>
                <a:gridCol w="1557064"/>
              </a:tblGrid>
              <a:tr h="25192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管脚号</a:t>
                      </a:r>
                      <a:endParaRPr lang="zh-CN" alt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板卡端丝印名称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方向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供电电源电压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电源功率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供电线径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92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+15V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+15V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电源功率不小于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150</a:t>
                      </a: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W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不小于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0.75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平方</a:t>
                      </a: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mm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92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2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GND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GND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不小于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0.75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平方</a:t>
                      </a: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mm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3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3</a:t>
                      </a:r>
                      <a:endParaRPr lang="en-US" altLang="zh-CN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-15V</a:t>
                      </a:r>
                      <a:endParaRPr 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-15V</a:t>
                      </a:r>
                      <a:endParaRPr 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不小于</a:t>
                      </a:r>
                      <a:r>
                        <a:rPr lang="en-US" altLang="zh-CN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0.75</a:t>
                      </a:r>
                      <a:r>
                        <a:rPr lang="zh-CN" alt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平方</a:t>
                      </a:r>
                      <a:r>
                        <a:rPr 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mm</a:t>
                      </a:r>
                      <a:endParaRPr 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541655" y="2267433"/>
            <a:ext cx="3327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</a:rPr>
              <a:t>5.2</a:t>
            </a:r>
            <a:r>
              <a:rPr lang="zh-CN" altLang="en-US" sz="1200" dirty="0" smtClean="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1200" dirty="0" err="1">
                <a:latin typeface="黑体" panose="02010609060101010101" charset="-122"/>
                <a:ea typeface="黑体" panose="02010609060101010101" charset="-122"/>
              </a:rPr>
              <a:t>Wob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头接口（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J3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DB25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母头）</a:t>
            </a:r>
            <a:endParaRPr lang="zh-CN" altLang="en-US" sz="1200" dirty="0">
              <a:effectLst/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94213" y="2579580"/>
          <a:ext cx="5459877" cy="2715894"/>
        </p:xfrm>
        <a:graphic>
          <a:graphicData uri="http://schemas.openxmlformats.org/drawingml/2006/table">
            <a:tbl>
              <a:tblPr/>
              <a:tblGrid>
                <a:gridCol w="418132"/>
                <a:gridCol w="615119"/>
                <a:gridCol w="789805"/>
                <a:gridCol w="779894"/>
                <a:gridCol w="253357"/>
                <a:gridCol w="427424"/>
                <a:gridCol w="594677"/>
                <a:gridCol w="842459"/>
                <a:gridCol w="739010"/>
              </a:tblGrid>
              <a:tr h="30466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管脚</a:t>
                      </a:r>
                      <a:endParaRPr lang="zh-CN" alt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名称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说明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信号方向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 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管脚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名称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说明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信号方向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Clk-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时钟信号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14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Clk+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时钟信号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2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Sync-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同步信号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15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Sync+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同步信号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3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X_data-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16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X_data+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4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Y_data-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17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Y_data+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振镜信号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5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X_fb-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振镜反馈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18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X_fb+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X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振镜反馈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1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6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Y_fb-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振镜反馈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19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Y_fb+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Y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振镜反馈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13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9/10/22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+15V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振镜供电电源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+15V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输出，与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J1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的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脚相连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11/23/24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GND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GND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，电源参考点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输出，与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J1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的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脚相连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13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12/13/25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-15V</a:t>
                      </a:r>
                      <a:endParaRPr 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  <a:p>
                      <a:pPr marL="0" marR="0" indent="0" algn="just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 </a:t>
                      </a:r>
                      <a:endParaRPr 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振镜供电电源</a:t>
                      </a:r>
                      <a:r>
                        <a:rPr lang="en-US" altLang="zh-CN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-15V</a:t>
                      </a:r>
                      <a:endParaRPr lang="en-US" altLang="zh-CN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输出，与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J1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的</a:t>
                      </a: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脚相连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 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7/8/20/21</a:t>
                      </a:r>
                      <a:endParaRPr lang="en-US" altLang="zh-CN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NC</a:t>
                      </a:r>
                      <a:endParaRPr 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留用</a:t>
                      </a:r>
                      <a:endParaRPr lang="zh-CN" altLang="en-US" sz="10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 </a:t>
                      </a:r>
                      <a:endParaRPr lang="zh-CN" altLang="en-US" sz="10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556256" y="5355416"/>
            <a:ext cx="54978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振镜信号为差分信号，如果信号线缆长度大于</a:t>
            </a:r>
            <a:r>
              <a:rPr lang="en-US" altLang="zh-CN" sz="1000" dirty="0">
                <a:latin typeface="黑体" panose="02010609060101010101" charset="-122"/>
                <a:ea typeface="黑体" panose="02010609060101010101" charset="-122"/>
              </a:rPr>
              <a:t>3m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要用双绞线，振镜信号线长度</a:t>
            </a:r>
            <a:r>
              <a:rPr lang="en-US" altLang="zh-CN" sz="1000" dirty="0">
                <a:latin typeface="黑体" panose="02010609060101010101" charset="-122"/>
                <a:ea typeface="黑体" panose="02010609060101010101" charset="-122"/>
              </a:rPr>
              <a:t>&lt;20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。如果振镜电源从</a:t>
            </a:r>
            <a:r>
              <a:rPr lang="en-US" altLang="zh-CN" sz="1000" dirty="0">
                <a:latin typeface="黑体" panose="02010609060101010101" charset="-122"/>
                <a:ea typeface="黑体" panose="02010609060101010101" charset="-122"/>
              </a:rPr>
              <a:t>J3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供电，供电线缆线径不小于</a:t>
            </a:r>
            <a:r>
              <a:rPr lang="en-US" altLang="zh-CN" sz="1000" dirty="0">
                <a:latin typeface="黑体" panose="02010609060101010101" charset="-122"/>
                <a:ea typeface="黑体" panose="02010609060101010101" charset="-122"/>
              </a:rPr>
              <a:t>0.75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平方</a:t>
            </a:r>
            <a:r>
              <a:rPr lang="en-US" altLang="zh-CN" sz="1000" dirty="0">
                <a:latin typeface="黑体" panose="02010609060101010101" charset="-122"/>
                <a:ea typeface="黑体" panose="02010609060101010101" charset="-122"/>
              </a:rPr>
              <a:t>mm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6257" y="5791588"/>
            <a:ext cx="3327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</a:rPr>
              <a:t>5.3</a:t>
            </a:r>
            <a:r>
              <a:rPr lang="zh-CN" altLang="en-US" sz="1200" dirty="0" smtClean="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I/O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引脚功能</a:t>
            </a:r>
            <a:endParaRPr lang="zh-CN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505142" y="6149296"/>
          <a:ext cx="5585460" cy="2160270"/>
        </p:xfrm>
        <a:graphic>
          <a:graphicData uri="http://schemas.openxmlformats.org/drawingml/2006/table">
            <a:tbl>
              <a:tblPr/>
              <a:tblGrid>
                <a:gridCol w="622935"/>
                <a:gridCol w="571500"/>
                <a:gridCol w="742950"/>
                <a:gridCol w="762000"/>
                <a:gridCol w="228600"/>
                <a:gridCol w="619125"/>
                <a:gridCol w="590550"/>
                <a:gridCol w="733425"/>
                <a:gridCol w="714375"/>
              </a:tblGrid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丝印号</a:t>
                      </a:r>
                      <a:endParaRPr lang="zh-CN" altLang="en-US" sz="1050" b="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端口号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端口方向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功能描述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 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丝印号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端口号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端口方向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功能描述</a:t>
                      </a:r>
                      <a:endParaRPr lang="zh-CN" altLang="en-US" sz="1050" b="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J6_3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O0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运行中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J5_1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I0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Wob</a:t>
                      </a: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触发信号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J6_8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O5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就绪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J5_2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I1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文档选择</a:t>
                      </a:r>
                      <a:r>
                        <a:rPr lang="en-US" altLang="zh-CN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0-3</a:t>
                      </a:r>
                      <a:endParaRPr lang="en-US" altLang="zh-CN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J6_9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O6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报错：调用不存在的文档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J5_3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I2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J6_11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O8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显示当前</a:t>
                      </a:r>
                      <a:r>
                        <a:rPr lang="en-US" altLang="zh-CN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WOB</a:t>
                      </a: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系统当前的文档号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J5_4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I3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J6_12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O9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J5_5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I4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J6_13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O10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J6_1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I24V</a:t>
                      </a:r>
                      <a:endParaRPr 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24V</a:t>
                      </a: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电源输入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J6_14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O11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输出</a:t>
                      </a:r>
                      <a:endParaRPr lang="zh-CN" alt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J6_2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ICOM</a:t>
                      </a:r>
                      <a:endParaRPr lang="en-US" sz="105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输入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24V</a:t>
                      </a:r>
                      <a:r>
                        <a:rPr lang="zh-CN" altLang="en-US" sz="105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/>
                        </a:rPr>
                        <a:t>电源地</a:t>
                      </a:r>
                      <a:endParaRPr lang="zh-CN" altLang="en-US" sz="105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41655" y="371792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35329" y="491697"/>
            <a:ext cx="234251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sz="1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输入端口原理框图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1655" y="6734810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1655" y="3859456"/>
            <a:ext cx="2334895" cy="344805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sz="1400" dirty="0" err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输出端口原理框图</a:t>
            </a:r>
            <a:r>
              <a:rPr lang="en-US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en-US" altLang="zh-CN" sz="14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9929" b="10754"/>
          <a:stretch>
            <a:fillRect/>
          </a:stretch>
        </p:blipFill>
        <p:spPr>
          <a:xfrm>
            <a:off x="728980" y="1177275"/>
            <a:ext cx="4982210" cy="2049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889" t="14755" r="2327"/>
          <a:stretch>
            <a:fillRect/>
          </a:stretch>
        </p:blipFill>
        <p:spPr>
          <a:xfrm>
            <a:off x="635635" y="4342484"/>
            <a:ext cx="5075555" cy="17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4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389063"/>
            <a:ext cx="296227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462915" y="1562735"/>
            <a:ext cx="5547995" cy="4850130"/>
            <a:chOff x="811" y="2461"/>
            <a:chExt cx="8737" cy="7638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2910" y="2702"/>
              <a:ext cx="1883" cy="1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2309" y="6750"/>
              <a:ext cx="1001" cy="2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V="1">
              <a:off x="2858" y="5671"/>
              <a:ext cx="1249" cy="2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V="1">
              <a:off x="2412" y="8040"/>
              <a:ext cx="1022" cy="28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>
              <a:off x="2809" y="5061"/>
              <a:ext cx="1042" cy="1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529" y="2461"/>
              <a:ext cx="140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准直模块</a:t>
              </a:r>
              <a:endParaRPr lang="zh-CN" altLang="en-US" sz="14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70" y="4814"/>
              <a:ext cx="168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冷却水接口</a:t>
              </a:r>
              <a:endParaRPr lang="zh-CN" altLang="en-US" sz="14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82" y="6792"/>
              <a:ext cx="1273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X</a:t>
              </a:r>
              <a:r>
                <a:rPr lang="zh-CN" altLang="en-US" sz="1400" dirty="0"/>
                <a:t>轴电机</a:t>
              </a:r>
              <a:endParaRPr lang="zh-CN" altLang="en-US" sz="14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70" y="8077"/>
              <a:ext cx="1264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Y</a:t>
              </a:r>
              <a:r>
                <a:rPr lang="zh-CN" altLang="en-US" sz="1400" dirty="0"/>
                <a:t>轴电机</a:t>
              </a:r>
              <a:endParaRPr lang="zh-CN" altLang="en-US" sz="1400" dirty="0"/>
            </a:p>
          </p:txBody>
        </p:sp>
        <p:cxnSp>
          <p:nvCxnSpPr>
            <p:cNvPr id="33" name="直接箭头连接符 32"/>
            <p:cNvCxnSpPr/>
            <p:nvPr/>
          </p:nvCxnSpPr>
          <p:spPr>
            <a:xfrm flipV="1">
              <a:off x="2434" y="8584"/>
              <a:ext cx="1904" cy="3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811" y="8756"/>
              <a:ext cx="196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聚焦模块</a:t>
              </a:r>
              <a:r>
                <a:rPr lang="en-US" altLang="zh-CN" sz="1400" dirty="0"/>
                <a:t>&amp;</a:t>
              </a:r>
              <a:endParaRPr lang="en-US" altLang="zh-CN" sz="1400" dirty="0"/>
            </a:p>
            <a:p>
              <a:r>
                <a:rPr lang="zh-CN" altLang="en-US" sz="1400" dirty="0"/>
                <a:t>聚焦保护镜片</a:t>
              </a:r>
              <a:endParaRPr lang="zh-CN" altLang="en-US" sz="1400" dirty="0"/>
            </a:p>
          </p:txBody>
        </p:sp>
        <p:cxnSp>
          <p:nvCxnSpPr>
            <p:cNvPr id="37" name="直接箭头连接符 36"/>
            <p:cNvCxnSpPr/>
            <p:nvPr/>
          </p:nvCxnSpPr>
          <p:spPr>
            <a:xfrm flipH="1">
              <a:off x="6878" y="6988"/>
              <a:ext cx="963" cy="245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7811" y="6750"/>
              <a:ext cx="112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指示灯</a:t>
              </a:r>
              <a:endParaRPr lang="zh-CN" altLang="en-US" sz="1400" dirty="0"/>
            </a:p>
          </p:txBody>
        </p:sp>
        <p:cxnSp>
          <p:nvCxnSpPr>
            <p:cNvPr id="41" name="直接箭头连接符 40"/>
            <p:cNvCxnSpPr/>
            <p:nvPr/>
          </p:nvCxnSpPr>
          <p:spPr>
            <a:xfrm flipH="1">
              <a:off x="6518" y="5928"/>
              <a:ext cx="1254" cy="155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7731" y="5841"/>
              <a:ext cx="1472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/>
                <a:t>DB25</a:t>
              </a:r>
              <a:r>
                <a:rPr lang="zh-CN" altLang="en-US" sz="1400" dirty="0" smtClean="0"/>
                <a:t>接口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直接箭头连接符 44"/>
            <p:cNvCxnSpPr>
              <a:stCxn id="47" idx="1"/>
            </p:cNvCxnSpPr>
            <p:nvPr/>
          </p:nvCxnSpPr>
          <p:spPr>
            <a:xfrm flipH="1" flipV="1">
              <a:off x="6251" y="4588"/>
              <a:ext cx="1480" cy="474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7731" y="4820"/>
              <a:ext cx="140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监视相机</a:t>
              </a:r>
              <a:endParaRPr lang="zh-CN" altLang="en-US" sz="1400" dirty="0"/>
            </a:p>
          </p:txBody>
        </p:sp>
        <p:cxnSp>
          <p:nvCxnSpPr>
            <p:cNvPr id="48" name="直接箭头连接符 47"/>
            <p:cNvCxnSpPr>
              <a:stCxn id="49" idx="1"/>
            </p:cNvCxnSpPr>
            <p:nvPr/>
          </p:nvCxnSpPr>
          <p:spPr>
            <a:xfrm flipH="1">
              <a:off x="6878" y="8041"/>
              <a:ext cx="894" cy="440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7772" y="7799"/>
              <a:ext cx="168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蓝光安装座</a:t>
              </a:r>
              <a:endParaRPr lang="zh-CN" altLang="en-US" sz="1400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41" y="5915"/>
              <a:ext cx="196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准直保护镜片</a:t>
              </a:r>
              <a:endParaRPr lang="zh-CN" altLang="en-US" sz="1400" dirty="0"/>
            </a:p>
          </p:txBody>
        </p:sp>
        <p:cxnSp>
          <p:nvCxnSpPr>
            <p:cNvPr id="54" name="直接箭头连接符 53"/>
            <p:cNvCxnSpPr>
              <a:stCxn id="56" idx="1"/>
            </p:cNvCxnSpPr>
            <p:nvPr/>
          </p:nvCxnSpPr>
          <p:spPr>
            <a:xfrm flipH="1">
              <a:off x="5324" y="9858"/>
              <a:ext cx="2256" cy="241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/>
          </p:nvSpPr>
          <p:spPr>
            <a:xfrm>
              <a:off x="7580" y="9616"/>
              <a:ext cx="196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同轴吹气组件</a:t>
              </a:r>
              <a:endParaRPr lang="zh-CN" altLang="en-US" sz="1400" dirty="0"/>
            </a:p>
          </p:txBody>
        </p:sp>
        <p:cxnSp>
          <p:nvCxnSpPr>
            <p:cNvPr id="59" name="直接箭头连接符 58"/>
            <p:cNvCxnSpPr/>
            <p:nvPr/>
          </p:nvCxnSpPr>
          <p:spPr>
            <a:xfrm flipH="1">
              <a:off x="5826" y="8826"/>
              <a:ext cx="1963" cy="341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7778" y="8584"/>
              <a:ext cx="1688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保护气接口</a:t>
              </a:r>
              <a:endParaRPr lang="zh-CN" altLang="en-US" sz="1400" dirty="0"/>
            </a:p>
          </p:txBody>
        </p:sp>
      </p:grpSp>
      <p:sp>
        <p:nvSpPr>
          <p:cNvPr id="65" name="矩形 64"/>
          <p:cNvSpPr/>
          <p:nvPr/>
        </p:nvSpPr>
        <p:spPr>
          <a:xfrm>
            <a:off x="457835" y="765175"/>
            <a:ext cx="209804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产品结构示意图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endParaRPr lang="zh-CN" altLang="en-US" sz="14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457835" y="1150620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2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4</a:t>
            </a:r>
            <a:endParaRPr lang="en-US" altLang="zh-CN" sz="120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50" name="文本框 28"/>
          <p:cNvSpPr txBox="1"/>
          <p:nvPr/>
        </p:nvSpPr>
        <p:spPr>
          <a:xfrm>
            <a:off x="4950416" y="4592955"/>
            <a:ext cx="1071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冷却水接口</a:t>
            </a:r>
            <a:endParaRPr lang="zh-CN" altLang="en-US" sz="1400" dirty="0"/>
          </a:p>
        </p:txBody>
      </p:sp>
      <p:cxnSp>
        <p:nvCxnSpPr>
          <p:cNvPr id="51" name="直接箭头连接符 50"/>
          <p:cNvCxnSpPr/>
          <p:nvPr/>
        </p:nvCxnSpPr>
        <p:spPr>
          <a:xfrm flipH="1">
            <a:off x="4086860" y="4746307"/>
            <a:ext cx="939482" cy="2060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35" y="513715"/>
            <a:ext cx="223901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光纤头安装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    </a:t>
            </a:r>
            <a:endParaRPr lang="en-US" altLang="zh-CN" sz="14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7835" y="89471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86715" y="1031875"/>
            <a:ext cx="5665470" cy="798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如下图，QBH光纤头的长槽后对点与准直到的对点重合后，插入QBH光纤头。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然后，如图示的方向转动准直头，卡锁紧光纤头。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安装时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注意不能让灰尘进入准直和光纤头里面。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11250" y="2359660"/>
            <a:ext cx="4452620" cy="2056765"/>
            <a:chOff x="1000" y="4190"/>
            <a:chExt cx="8699" cy="4454"/>
          </a:xfrm>
        </p:grpSpPr>
        <p:pic>
          <p:nvPicPr>
            <p:cNvPr id="1073742882" name="图片 7" descr="C:\Users\123456\Downloads\1616751291(1)_副本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000" y="4190"/>
              <a:ext cx="6341" cy="3582"/>
            </a:xfrm>
            <a:prstGeom prst="rect">
              <a:avLst/>
            </a:prstGeom>
            <a:noFill/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</p:pic>
        <p:grpSp>
          <p:nvGrpSpPr>
            <p:cNvPr id="18" name="组合 17"/>
            <p:cNvGrpSpPr/>
            <p:nvPr/>
          </p:nvGrpSpPr>
          <p:grpSpPr>
            <a:xfrm>
              <a:off x="2019" y="6466"/>
              <a:ext cx="7680" cy="2179"/>
              <a:chOff x="2989" y="8995"/>
              <a:chExt cx="7680" cy="2179"/>
            </a:xfrm>
          </p:grpSpPr>
          <p:sp>
            <p:nvSpPr>
              <p:cNvPr id="19" name="自选图形 98"/>
              <p:cNvSpPr/>
              <p:nvPr>
                <p:custDataLst>
                  <p:tags r:id="rId3"/>
                </p:custDataLst>
              </p:nvPr>
            </p:nvSpPr>
            <p:spPr>
              <a:xfrm>
                <a:off x="8444" y="8995"/>
                <a:ext cx="2225" cy="905"/>
              </a:xfrm>
              <a:prstGeom prst="callout2">
                <a:avLst>
                  <a:gd name="adj1" fmla="val 77196"/>
                  <a:gd name="adj2" fmla="val 4539"/>
                  <a:gd name="adj3" fmla="val 79567"/>
                  <a:gd name="adj4" fmla="val -40269"/>
                  <a:gd name="adj5" fmla="val -38423"/>
                  <a:gd name="adj6" fmla="val -62022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square"/>
              <a:lstStyle/>
              <a:p>
                <a:endParaRPr lang="zh-CN" altLang="en-US" sz="1400"/>
              </a:p>
              <a:p>
                <a:r>
                  <a:rPr lang="zh-CN" altLang="en-US" sz="1300">
                    <a:latin typeface="黑体" panose="02010609060101010101" charset="-122"/>
                    <a:ea typeface="黑体" panose="02010609060101010101" charset="-122"/>
                  </a:rPr>
                  <a:t>光纤头对点</a:t>
                </a:r>
                <a:endParaRPr lang="zh-CN" altLang="en-US" sz="13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0" name="自选图形 99"/>
              <p:cNvSpPr/>
              <p:nvPr>
                <p:custDataLst>
                  <p:tags r:id="rId4"/>
                </p:custDataLst>
              </p:nvPr>
            </p:nvSpPr>
            <p:spPr>
              <a:xfrm>
                <a:off x="7365" y="10222"/>
                <a:ext cx="2448" cy="584"/>
              </a:xfrm>
              <a:prstGeom prst="callout2">
                <a:avLst>
                  <a:gd name="adj1" fmla="val 43697"/>
                  <a:gd name="adj2" fmla="val 1229"/>
                  <a:gd name="adj3" fmla="val 43796"/>
                  <a:gd name="adj4" fmla="val -31986"/>
                  <a:gd name="adj5" fmla="val -268764"/>
                  <a:gd name="adj6" fmla="val -37285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square"/>
              <a:lstStyle/>
              <a:p>
                <a:r>
                  <a:rPr lang="zh-CN" altLang="en-US" sz="1300">
                    <a:latin typeface="黑体" panose="02010609060101010101" charset="-122"/>
                    <a:ea typeface="黑体" panose="02010609060101010101" charset="-122"/>
                  </a:rPr>
                  <a:t>准直头对点</a:t>
                </a:r>
                <a:endParaRPr lang="zh-CN" altLang="en-US" sz="1300">
                  <a:latin typeface="黑体" panose="02010609060101010101" charset="-122"/>
                  <a:ea typeface="黑体" panose="02010609060101010101" charset="-122"/>
                </a:endParaRPr>
              </a:p>
              <a:p>
                <a:endParaRPr lang="zh-CN" altLang="en-US" sz="13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1" name="自选图形 100"/>
              <p:cNvSpPr/>
              <p:nvPr>
                <p:custDataLst>
                  <p:tags r:id="rId5"/>
                </p:custDataLst>
              </p:nvPr>
            </p:nvSpPr>
            <p:spPr>
              <a:xfrm>
                <a:off x="2989" y="10651"/>
                <a:ext cx="2078" cy="523"/>
              </a:xfrm>
              <a:prstGeom prst="callout2">
                <a:avLst>
                  <a:gd name="adj1" fmla="val 56978"/>
                  <a:gd name="adj2" fmla="val 98411"/>
                  <a:gd name="adj3" fmla="val 57743"/>
                  <a:gd name="adj4" fmla="val 121751"/>
                  <a:gd name="adj5" fmla="val -239196"/>
                  <a:gd name="adj6" fmla="val 122425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square"/>
              <a:lstStyle/>
              <a:p>
                <a:pPr algn="r"/>
                <a:r>
                  <a:rPr lang="en-US" altLang="zh-CN" sz="130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  </a:t>
                </a:r>
                <a:r>
                  <a:rPr lang="zh-CN" altLang="en-US" sz="130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锁紧方向</a:t>
                </a:r>
                <a:endParaRPr lang="zh-CN" altLang="en-US" sz="13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endParaRPr>
              </a:p>
              <a:p>
                <a:endParaRPr lang="zh-CN" altLang="en-US" sz="13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endParaRPr>
              </a:p>
            </p:txBody>
          </p:sp>
        </p:grpSp>
      </p:grpSp>
      <p:sp>
        <p:nvSpPr>
          <p:cNvPr id="25" name="矩形 24"/>
          <p:cNvSpPr/>
          <p:nvPr>
            <p:custDataLst>
              <p:tags r:id="rId6"/>
            </p:custDataLst>
          </p:nvPr>
        </p:nvSpPr>
        <p:spPr>
          <a:xfrm>
            <a:off x="528955" y="4803775"/>
            <a:ext cx="216662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</a:t>
            </a:r>
            <a:r>
              <a:rPr 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监视相机中心调节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endParaRPr lang="en-US" altLang="zh-CN" sz="14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7"/>
            </p:custDataLst>
          </p:nvPr>
        </p:nvCxnSpPr>
        <p:spPr>
          <a:xfrm>
            <a:off x="528955" y="5184775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8"/>
            </p:custDataLst>
          </p:nvPr>
        </p:nvSpPr>
        <p:spPr>
          <a:xfrm>
            <a:off x="457835" y="5321935"/>
            <a:ext cx="5665470" cy="537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如图，先通过位置调节顶丝，把视野调到屏幕中心。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然后调节相机的焦点，使图像在激光焦点处最清晰。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73742877" name="图片 1" descr="D:\10-产品图片\焊接摆动头\2023版 WOB激光头\监视.png监视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56" b="56"/>
          <a:stretch>
            <a:fillRect/>
          </a:stretch>
        </p:blipFill>
        <p:spPr>
          <a:xfrm>
            <a:off x="2970530" y="6269990"/>
            <a:ext cx="1701165" cy="2417445"/>
          </a:xfrm>
          <a:prstGeom prst="rect">
            <a:avLst/>
          </a:prstGeom>
          <a:noFill/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073742878" name="自选图形 90"/>
          <p:cNvSpPr/>
          <p:nvPr>
            <p:custDataLst>
              <p:tags r:id="rId11"/>
            </p:custDataLst>
          </p:nvPr>
        </p:nvSpPr>
        <p:spPr>
          <a:xfrm>
            <a:off x="890270" y="7042150"/>
            <a:ext cx="1373505" cy="314325"/>
          </a:xfrm>
          <a:prstGeom prst="callout2">
            <a:avLst>
              <a:gd name="adj1" fmla="val 35151"/>
              <a:gd name="adj2" fmla="val 97642"/>
              <a:gd name="adj3" fmla="val 36366"/>
              <a:gd name="adj4" fmla="val 128444"/>
              <a:gd name="adj5" fmla="val 217574"/>
              <a:gd name="adj6" fmla="val 203046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/>
          <a:lstStyle/>
          <a:p>
            <a:pPr algn="r"/>
            <a:r>
              <a:rPr lang="zh-CN" altLang="en-US" sz="1300">
                <a:latin typeface="黑体" panose="02010609060101010101" charset="-122"/>
                <a:ea typeface="黑体" panose="02010609060101010101" charset="-122"/>
              </a:rPr>
              <a:t>相机焦点调节</a:t>
            </a:r>
            <a:endParaRPr lang="zh-CN" altLang="en-US" sz="130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13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73742879" name="自选图形 91"/>
          <p:cNvSpPr/>
          <p:nvPr>
            <p:custDataLst>
              <p:tags r:id="rId12"/>
            </p:custDataLst>
          </p:nvPr>
        </p:nvSpPr>
        <p:spPr>
          <a:xfrm>
            <a:off x="899795" y="7780655"/>
            <a:ext cx="1416685" cy="314325"/>
          </a:xfrm>
          <a:prstGeom prst="callout2">
            <a:avLst>
              <a:gd name="adj1" fmla="val 36363"/>
              <a:gd name="adj2" fmla="val 100896"/>
              <a:gd name="adj3" fmla="val 36366"/>
              <a:gd name="adj4" fmla="val 135681"/>
              <a:gd name="adj5" fmla="val 215959"/>
              <a:gd name="adj6" fmla="val 204885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/>
          <a:lstStyle/>
          <a:p>
            <a:pPr algn="r"/>
            <a:r>
              <a:rPr lang="zh-CN" altLang="en-US" sz="1300">
                <a:latin typeface="黑体" panose="02010609060101010101" charset="-122"/>
                <a:ea typeface="黑体" panose="02010609060101010101" charset="-122"/>
              </a:rPr>
              <a:t>位置调节顶丝</a:t>
            </a:r>
            <a:endParaRPr lang="zh-CN" altLang="en-US" sz="130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13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椭圆 3"/>
          <p:cNvSpPr/>
          <p:nvPr>
            <p:custDataLst>
              <p:tags r:id="rId13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5</a:t>
            </a:r>
            <a:endParaRPr lang="en-US" altLang="zh-CN" sz="120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35" y="715645"/>
            <a:ext cx="193294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更换保护镜片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7835" y="1097176"/>
            <a:ext cx="551243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57835" y="1233170"/>
            <a:ext cx="5605780" cy="798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如图，拧下固定螺钉，抽出保护镜座。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取下压圈，更换保护镜片。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更换时如有灰尘进入则用皮老虎把灰尘吹拭干净，再推进保护镜座。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7835" y="5079365"/>
            <a:ext cx="193167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9.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应用领域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57835" y="5457695"/>
            <a:ext cx="5586095" cy="63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2115" y="5598160"/>
            <a:ext cx="5513070" cy="984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WOBⅡ2000C </a:t>
            </a:r>
            <a:r>
              <a:rPr 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激光</a:t>
            </a: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摆动焊接头可用于: 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锐科、创鑫、光惠、杰普特、相干、IPG、SPI、Rofin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nLight等各种激光器。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 fontAlgn="auto">
              <a:lnSpc>
                <a:spcPct val="10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广泛应用于激光焊接，例如医疗部件、电池焊接等。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690" y="2414270"/>
            <a:ext cx="5484495" cy="2139950"/>
            <a:chOff x="894" y="3892"/>
            <a:chExt cx="8637" cy="3370"/>
          </a:xfrm>
        </p:grpSpPr>
        <p:pic>
          <p:nvPicPr>
            <p:cNvPr id="4" name="图片 -2147482620" descr="D:\03-鹏鼎产品资料汇总\摆动焊接头\更换保护镜片.png更换保护镜片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t="13073" b="13073"/>
            <a:stretch>
              <a:fillRect/>
            </a:stretch>
          </p:blipFill>
          <p:spPr>
            <a:xfrm>
              <a:off x="894" y="3892"/>
              <a:ext cx="6930" cy="3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880" name="自选图形 92"/>
            <p:cNvSpPr/>
            <p:nvPr>
              <p:custDataLst>
                <p:tags r:id="rId3"/>
              </p:custDataLst>
            </p:nvPr>
          </p:nvSpPr>
          <p:spPr>
            <a:xfrm>
              <a:off x="7598" y="3892"/>
              <a:ext cx="1320" cy="420"/>
            </a:xfrm>
            <a:prstGeom prst="callout2">
              <a:avLst>
                <a:gd name="adj1" fmla="val 47142"/>
                <a:gd name="adj2" fmla="val 5189"/>
                <a:gd name="adj3" fmla="val 42857"/>
                <a:gd name="adj4" fmla="val -41477"/>
                <a:gd name="adj5" fmla="val 158809"/>
                <a:gd name="adj6" fmla="val -145946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/>
            <a:lstStyle/>
            <a:p>
              <a:r>
                <a:rPr lang="en-US" altLang="zh-CN" sz="1400"/>
                <a:t>  </a:t>
              </a:r>
              <a:r>
                <a:rPr lang="zh-CN" altLang="en-US" sz="1400"/>
                <a:t>压圈</a:t>
              </a:r>
              <a:endParaRPr lang="zh-CN" altLang="en-US" sz="1400"/>
            </a:p>
            <a:p>
              <a:endParaRPr lang="zh-CN" altLang="en-US" sz="1400"/>
            </a:p>
          </p:txBody>
        </p:sp>
        <p:sp>
          <p:nvSpPr>
            <p:cNvPr id="1073742881" name="自选图形 93"/>
            <p:cNvSpPr/>
            <p:nvPr>
              <p:custDataLst>
                <p:tags r:id="rId4"/>
              </p:custDataLst>
            </p:nvPr>
          </p:nvSpPr>
          <p:spPr>
            <a:xfrm>
              <a:off x="7713" y="4682"/>
              <a:ext cx="1818" cy="420"/>
            </a:xfrm>
            <a:prstGeom prst="callout2">
              <a:avLst>
                <a:gd name="adj1" fmla="val 47380"/>
                <a:gd name="adj2" fmla="val 660"/>
                <a:gd name="adj3" fmla="val 47380"/>
                <a:gd name="adj4" fmla="val -44004"/>
                <a:gd name="adj5" fmla="val 150000"/>
                <a:gd name="adj6" fmla="val -114741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/>
            <a:lstStyle/>
            <a:p>
              <a:r>
                <a:rPr lang="zh-CN" altLang="en-US" sz="1400"/>
                <a:t>保护镜片</a:t>
              </a:r>
              <a:endParaRPr lang="zh-CN" altLang="en-US" sz="1400"/>
            </a:p>
            <a:p>
              <a:endParaRPr lang="zh-CN" altLang="en-US" sz="1400"/>
            </a:p>
          </p:txBody>
        </p:sp>
      </p:grp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6</a:t>
            </a:r>
            <a:endParaRPr lang="en-US" altLang="zh-CN" sz="120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pic>
        <p:nvPicPr>
          <p:cNvPr id="10" name="图片 9" descr="IMG_3965"/>
          <p:cNvPicPr>
            <a:picLocks noChangeAspect="1"/>
          </p:cNvPicPr>
          <p:nvPr/>
        </p:nvPicPr>
        <p:blipFill>
          <a:blip r:embed="rId6"/>
          <a:srcRect l="5016" t="21397" r="13733" b="15450"/>
          <a:stretch>
            <a:fillRect/>
          </a:stretch>
        </p:blipFill>
        <p:spPr>
          <a:xfrm>
            <a:off x="459740" y="6701790"/>
            <a:ext cx="2644140" cy="1541145"/>
          </a:xfrm>
          <a:prstGeom prst="rect">
            <a:avLst/>
          </a:prstGeom>
        </p:spPr>
      </p:pic>
      <p:pic>
        <p:nvPicPr>
          <p:cNvPr id="15" name="图片 14" descr="8轨迹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4215" y="6701790"/>
            <a:ext cx="2797810" cy="15411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35" y="570865"/>
            <a:ext cx="1713230" cy="381000"/>
          </a:xfrm>
          <a:prstGeom prst="rect">
            <a:avLst/>
          </a:prstGeom>
          <a:solidFill>
            <a:schemeClr val="accent5"/>
          </a:solidFill>
          <a:ln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包装清单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&gt;&gt;</a:t>
            </a:r>
            <a:endParaRPr lang="en-US" altLang="zh-CN" sz="14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7835" y="951230"/>
            <a:ext cx="5649595" cy="825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789622" y="237109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altLang="zh-CN" b="0"/>
              <a:t>  </a:t>
            </a:r>
            <a:endParaRPr lang="en-US" altLang="zh-CN" b="0"/>
          </a:p>
        </p:txBody>
      </p:sp>
      <p:sp>
        <p:nvSpPr>
          <p:cNvPr id="9" name="文本框 8"/>
          <p:cNvSpPr txBox="1"/>
          <p:nvPr/>
        </p:nvSpPr>
        <p:spPr>
          <a:xfrm>
            <a:off x="789305" y="1615440"/>
            <a:ext cx="4104005" cy="36322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altLang="zh-CN" b="0"/>
              <a:t>  </a:t>
            </a:r>
            <a:endParaRPr lang="en-US" altLang="zh-CN" b="0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539750" y="1245870"/>
          <a:ext cx="5512435" cy="6074410"/>
        </p:xfrm>
        <a:graphic>
          <a:graphicData uri="http://schemas.openxmlformats.org/drawingml/2006/table">
            <a:tbl>
              <a:tblPr/>
              <a:tblGrid>
                <a:gridCol w="789305"/>
                <a:gridCol w="459740"/>
                <a:gridCol w="1337945"/>
                <a:gridCol w="1604010"/>
                <a:gridCol w="668655"/>
                <a:gridCol w="652780"/>
              </a:tblGrid>
              <a:tr h="516890">
                <a:tc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商品名称：激光摆动焊接头</a:t>
                      </a:r>
                      <a:r>
                        <a:rPr lang="zh-CN" sz="14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WOB</a:t>
                      </a:r>
                      <a:r>
                        <a:rPr lang="en-US" altLang="zh-CN" sz="14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CN" sz="14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000</a:t>
                      </a:r>
                      <a:r>
                        <a:rPr lang="en-US" altLang="zh-CN" sz="14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主商品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序号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产品名称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规格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数量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单位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46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WOB</a:t>
                      </a:r>
                      <a:r>
                        <a:rPr lang="en-US" alt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头本体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WOB2000C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含监视相机x1</a:t>
                      </a:r>
                      <a:endParaRPr lang="zh-CN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镜头x1</a:t>
                      </a:r>
                      <a:endParaRPr lang="zh-CN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同轴x1</a:t>
                      </a:r>
                      <a:endParaRPr lang="zh-CN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旁轴x</a:t>
                      </a:r>
                      <a:r>
                        <a:rPr lang="zh-CN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endParaRPr lang="zh-CN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套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680">
                <a:tc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2580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配件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序号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产品名称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规格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数量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单位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653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8寸监视显示器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电源适配器x1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牛角底座x1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立柱x1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底座贴纸x1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电源延长线x2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电源分配线x2</a:t>
                      </a:r>
                      <a:endParaRPr lang="zh-CN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说明书x1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套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2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USB A</a:t>
                      </a:r>
                      <a:r>
                        <a:rPr lang="zh-CN" altLang="en-US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转</a:t>
                      </a:r>
                      <a:r>
                        <a:rPr lang="en-US" altLang="zh-CN" sz="1100" b="0" baseline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B</a:t>
                      </a:r>
                      <a:r>
                        <a:rPr lang="zh-CN" altLang="en-US" sz="1100" b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线数据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1.5M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 smtClean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个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21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100" b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680">
                <a:tc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赠品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序号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产品名称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规格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数量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单位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21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保护窗口镜片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cs typeface="Arial" panose="020B0604020202020204" pitchFamily="34" charset="0"/>
                        </a:rPr>
                        <a:t>D30*5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charset="-122"/>
                        <a:cs typeface="Arial" panose="020B0604020202020204" pitchFamily="34" charset="0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个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椭圆 7"/>
          <p:cNvSpPr/>
          <p:nvPr>
            <p:custDataLst>
              <p:tags r:id="rId2"/>
            </p:custDataLst>
          </p:nvPr>
        </p:nvSpPr>
        <p:spPr>
          <a:xfrm>
            <a:off x="5744210" y="8869680"/>
            <a:ext cx="214630" cy="2266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7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:/03-鹏鼎产品资料汇总/05-摆动焊接头/WOBⅡ2000C/[layout]1.jpg[layout]1"/>
          <p:cNvPicPr>
            <a:picLocks noChangeAspect="1"/>
          </p:cNvPicPr>
          <p:nvPr/>
        </p:nvPicPr>
        <p:blipFill>
          <a:blip r:embed="rId1"/>
          <a:srcRect l="696" r="50675"/>
          <a:stretch>
            <a:fillRect/>
          </a:stretch>
        </p:blipFill>
        <p:spPr>
          <a:xfrm>
            <a:off x="0" y="5080"/>
            <a:ext cx="6659245" cy="93548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TABLE_ENDDRAG_ORIGIN_RECT" val="432*313"/>
  <p:tag name="TABLE_ENDDRAG_RECT" val="35*378*432*313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TABLE_ENDDRAG_ORIGIN_RECT" val="434*463"/>
  <p:tag name="TABLE_ENDDRAG_RECT" val="42*98*434*463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COMMONDATA" val="eyJoZGlkIjoiYjVhZjNjZWNjZGU0NGE5YzAyNjJhMjRiMTExYTRjMDEifQ=="/>
  <p:tag name="commondata" val="eyJoZGlkIjoiNjgxZjIxZWQ1YjRhYTQ4ZWQyYTk3YWY4NzdmY2QwMG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2207</Words>
  <Application>WPS 演示</Application>
  <PresentationFormat>自定义</PresentationFormat>
  <Paragraphs>715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黑体</vt:lpstr>
      <vt:lpstr>Wingdings</vt:lpstr>
      <vt:lpstr>DFPOP1-W9</vt:lpstr>
      <vt:lpstr>MS UI Gothic</vt:lpstr>
      <vt:lpstr>Times New Roman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123456</dc:creator>
  <cp:lastModifiedBy>　</cp:lastModifiedBy>
  <cp:revision>85</cp:revision>
  <dcterms:created xsi:type="dcterms:W3CDTF">2022-05-17T06:41:00Z</dcterms:created>
  <dcterms:modified xsi:type="dcterms:W3CDTF">2024-06-03T06:35:46Z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1AF922C6E707496799E186E5A3D7C6B3_13</vt:lpwstr>
  </property>
  <property fmtid="{D5CDD505-2E9C-101B-9397-08002B2CF9AE}" pid="3" name="KSOProductBuildVer">
    <vt:lpwstr>2052-12.1.0.16364</vt:lpwstr>
  </property>
</Properties>
</file>